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xmlns="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sr-Cyrl-RS" sz="6800" dirty="0"/>
              <a:t>Музичка културА</a:t>
            </a:r>
            <a:br>
              <a:rPr lang="sr-Cyrl-RS" sz="6800" dirty="0"/>
            </a:b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Cyrl-RS" dirty="0"/>
              <a:t>03.04.2020.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78A93B-A404-4F4D-9A86-086A2340F4BC}"/>
              </a:ext>
            </a:extLst>
          </p:cNvPr>
          <p:cNvSpPr txBox="1"/>
          <p:nvPr/>
        </p:nvSpPr>
        <p:spPr>
          <a:xfrm>
            <a:off x="660400" y="933827"/>
            <a:ext cx="1054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400" dirty="0"/>
              <a:t>Добро дошли на час музичке културе.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400" dirty="0"/>
              <a:t>На данашњем часу учићемо нову песму.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400" dirty="0"/>
              <a:t>Потребан ти је уџбеник и слушалице или звучници како би могао/могла да слушаш песму.</a:t>
            </a:r>
          </a:p>
          <a:p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06B369-4D67-4935-B1CA-5612D769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829" y="3779929"/>
            <a:ext cx="1235641" cy="1235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D43BFF-80F4-4767-8520-5F88CB58F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684" y="5065441"/>
            <a:ext cx="928468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4B2974-08B8-43AE-840F-79C496E0A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617" y="5065441"/>
            <a:ext cx="1246093" cy="1246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EC070F-8064-44F3-911B-C1364914E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04" y="4724495"/>
            <a:ext cx="76200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63081F-C5AC-41C3-986F-CAD93072925F}"/>
              </a:ext>
            </a:extLst>
          </p:cNvPr>
          <p:cNvSpPr txBox="1"/>
          <p:nvPr/>
        </p:nvSpPr>
        <p:spPr>
          <a:xfrm>
            <a:off x="1028700" y="905232"/>
            <a:ext cx="10134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Данас ћемо учити песму „Сол  ми дај“.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ym typeface="Wingdings" panose="05000000000000000000" pitchFamily="2" charset="2"/>
              </a:rPr>
              <a:t>Сада ти уџбеник неће бити потребан, тако да немој још да га отвараш.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prstClr val="black"/>
                </a:solidFill>
              </a:rPr>
              <a:t>Молим те да сада пажљиво слушаш и да замолиш укућане да буду тихи. </a:t>
            </a:r>
            <a:r>
              <a:rPr lang="sr-Cyrl-RS" sz="2800" dirty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294E0A-7B02-451C-9ACD-0CFFC6C7C529}"/>
              </a:ext>
            </a:extLst>
          </p:cNvPr>
          <p:cNvSpPr txBox="1"/>
          <p:nvPr/>
        </p:nvSpPr>
        <p:spPr>
          <a:xfrm>
            <a:off x="1028700" y="3429000"/>
            <a:ext cx="1036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Када се појави симбол мегафона испод текста кликни на њега како би могао/могла да послушаш песму. Уколико се не чује замоли родитеље или неког старијег да ти помогне. </a:t>
            </a:r>
            <a:endParaRPr lang="en-US" sz="2800" dirty="0"/>
          </a:p>
        </p:txBody>
      </p:sp>
      <p:pic>
        <p:nvPicPr>
          <p:cNvPr id="7" name="sol mi daj cela pesma">
            <a:hlinkClick r:id="" action="ppaction://media"/>
            <a:extLst>
              <a:ext uri="{FF2B5EF4-FFF2-40B4-BE49-F238E27FC236}">
                <a16:creationId xmlns:a16="http://schemas.microsoft.com/office/drawing/2014/main" xmlns="" id="{D9B49BA3-4A31-4617-A53B-B2D403070F5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1300" y="5118100"/>
            <a:ext cx="609600" cy="609600"/>
          </a:xfrm>
          <a:prstGeom prst="rect">
            <a:avLst/>
          </a:prstGeom>
          <a:gradFill>
            <a:gsLst>
              <a:gs pos="700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40376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5CB5C3-274D-4310-9D63-62F20ABB6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2647951"/>
            <a:ext cx="3924300" cy="3924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3BFA45-6622-4812-8F2E-633159F7EA5C}"/>
              </a:ext>
            </a:extLst>
          </p:cNvPr>
          <p:cNvSpPr txBox="1"/>
          <p:nvPr/>
        </p:nvSpPr>
        <p:spPr>
          <a:xfrm>
            <a:off x="749300" y="424319"/>
            <a:ext cx="1069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prstClr val="black"/>
                </a:solidFill>
              </a:rPr>
              <a:t>Сада, када си послушао/послушала песму, време је да је научимо заједно! </a:t>
            </a:r>
            <a:r>
              <a:rPr lang="sr-Cyrl-RS" sz="2800" dirty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prstClr val="black"/>
                </a:solidFill>
                <a:sym typeface="Wingdings" panose="05000000000000000000" pitchFamily="2" charset="2"/>
              </a:rPr>
              <a:t>Узми свој уџбеник, нађи страну број 56. Прочитај текст песме полако.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prstClr val="black"/>
                </a:solidFill>
                <a:sym typeface="Wingdings" panose="05000000000000000000" pitchFamily="2" charset="2"/>
              </a:rPr>
              <a:t>Слушај пажљиво аудио снимак јер је на њему објашњено на који начин ћемо учити.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prstClr val="black"/>
                </a:solidFill>
                <a:sym typeface="Wingdings" panose="05000000000000000000" pitchFamily="2" charset="2"/>
              </a:rPr>
              <a:t>Срећно!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55F8CE2-2ED8-4D7A-AB2C-A2215D289209}"/>
              </a:ext>
            </a:extLst>
          </p:cNvPr>
          <p:cNvCxnSpPr/>
          <p:nvPr/>
        </p:nvCxnSpPr>
        <p:spPr>
          <a:xfrm flipH="1">
            <a:off x="2946400" y="2628900"/>
            <a:ext cx="186055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ucimo pesmu sol mi daj">
            <a:hlinkClick r:id="" action="ppaction://media"/>
            <a:extLst>
              <a:ext uri="{FF2B5EF4-FFF2-40B4-BE49-F238E27FC236}">
                <a16:creationId xmlns:a16="http://schemas.microsoft.com/office/drawing/2014/main" xmlns="" id="{3B60B6D4-ED9E-4589-B7E8-0186BFCEEFF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4138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3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B4F976-C7B3-476C-9F9B-1EE7CFAC1904}"/>
              </a:ext>
            </a:extLst>
          </p:cNvPr>
          <p:cNvSpPr txBox="1"/>
          <p:nvPr/>
        </p:nvSpPr>
        <p:spPr>
          <a:xfrm>
            <a:off x="749300" y="850900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Одлично, свака част! </a:t>
            </a:r>
            <a:r>
              <a:rPr lang="sr-Cyrl-RS" sz="2800" dirty="0"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ym typeface="Wingdings" panose="05000000000000000000" pitchFamily="2" charset="2"/>
              </a:rPr>
              <a:t>Сада можеш самостално, уз аудио снимак на коме је песма одсвирана на хармоници, да певаш!</a:t>
            </a:r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AE94262-212D-4BFC-86DD-2325656BC384}"/>
              </a:ext>
            </a:extLst>
          </p:cNvPr>
          <p:cNvCxnSpPr/>
          <p:nvPr/>
        </p:nvCxnSpPr>
        <p:spPr>
          <a:xfrm flipH="1">
            <a:off x="4483100" y="1765300"/>
            <a:ext cx="1524000" cy="151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strumental sol mi daj">
            <a:hlinkClick r:id="" action="ppaction://media"/>
            <a:extLst>
              <a:ext uri="{FF2B5EF4-FFF2-40B4-BE49-F238E27FC236}">
                <a16:creationId xmlns:a16="http://schemas.microsoft.com/office/drawing/2014/main" xmlns="" id="{C25A1322-16AA-420F-AA1B-88656C8E4AB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3500" y="3276601"/>
            <a:ext cx="609600" cy="609600"/>
          </a:xfrm>
          <a:prstGeom prst="rect">
            <a:avLst/>
          </a:prstGeom>
          <a:gradFill>
            <a:gsLst>
              <a:gs pos="700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40179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9BD317-3F6B-4071-8C72-4222AB2E774B}"/>
              </a:ext>
            </a:extLst>
          </p:cNvPr>
          <p:cNvSpPr txBox="1"/>
          <p:nvPr/>
        </p:nvSpPr>
        <p:spPr>
          <a:xfrm>
            <a:off x="533400" y="838200"/>
            <a:ext cx="1112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Песма „Сол ми дај“ је </a:t>
            </a:r>
            <a:r>
              <a:rPr lang="sr-Cyrl-RS" sz="2800" dirty="0">
                <a:solidFill>
                  <a:srgbClr val="FF0066"/>
                </a:solidFill>
              </a:rPr>
              <a:t>умерено брзог темпа</a:t>
            </a:r>
            <a:r>
              <a:rPr lang="sr-Cyrl-R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Она почиње тоном </a:t>
            </a:r>
            <a:r>
              <a:rPr lang="sr-Cyrl-RS" sz="2800" dirty="0">
                <a:solidFill>
                  <a:srgbClr val="FF0066"/>
                </a:solidFill>
              </a:rPr>
              <a:t>сол</a:t>
            </a:r>
            <a:r>
              <a:rPr lang="sr-Cyrl-R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Погледај у уџбенику којом бојом је тон сол обележен.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Док певаш песму прати симоболе, уочи њихов положај и дужину трајања.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У овој песми тонови се ређају </a:t>
            </a:r>
            <a:r>
              <a:rPr lang="sr-Cyrl-RS" sz="2800" dirty="0">
                <a:solidFill>
                  <a:srgbClr val="FF0066"/>
                </a:solidFill>
              </a:rPr>
              <a:t>скоковито</a:t>
            </a:r>
            <a:r>
              <a:rPr lang="sr-Cyrl-RS" sz="2800" dirty="0"/>
              <a:t>. Шта то значи?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91928E-F22F-45C0-9567-9AF8C9E2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1" y="3613439"/>
            <a:ext cx="5041900" cy="24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3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9BE5E-93E4-482A-8AED-B149B5CA8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/>
              <a:t>За домаћи задатак научи песму напамет.</a:t>
            </a:r>
          </a:p>
          <a:p>
            <a:pPr marL="0" indent="0">
              <a:buNone/>
            </a:pPr>
            <a:r>
              <a:rPr lang="sr-Cyrl-RS" sz="2800" dirty="0"/>
              <a:t>Хвала на пажњи!! </a:t>
            </a:r>
            <a:r>
              <a:rPr lang="sr-Cyrl-RS" sz="2800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r-Cyrl-RS" sz="2800" dirty="0">
                <a:sym typeface="Wingdings" panose="05000000000000000000" pitchFamily="2" charset="2"/>
              </a:rPr>
              <a:t>Ивана Милинковић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17242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{949ABF5A-A984-4748-8037-8A35198A05D7}tf11531919</Template>
  <TotalTime>0</TotalTime>
  <Words>238</Words>
  <Application>Microsoft Office PowerPoint</Application>
  <PresentationFormat>Custom</PresentationFormat>
  <Paragraphs>24</Paragraphs>
  <Slides>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SavonVTI</vt:lpstr>
      <vt:lpstr>Музичка културА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2020-04-02T17:26:25Z</dcterms:created>
  <dcterms:modified xsi:type="dcterms:W3CDTF">2020-04-03T19:46:21Z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